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CCFF"/>
    <a:srgbClr val="00FFCC"/>
    <a:srgbClr val="CCFF66"/>
    <a:srgbClr val="CCCCFF"/>
    <a:srgbClr val="A7FA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7" autoAdjust="0"/>
  </p:normalViewPr>
  <p:slideViewPr>
    <p:cSldViewPr snapToGrid="0">
      <p:cViewPr>
        <p:scale>
          <a:sx n="75" d="100"/>
          <a:sy n="75" d="100"/>
        </p:scale>
        <p:origin x="1560" y="-1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2DF9E-FFB8-42C6-A64E-80391FAB6F68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4DB38-53F8-4FE7-B209-E6DB5150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89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4DB38-53F8-4FE7-B209-E6DB5150641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22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4DB38-53F8-4FE7-B209-E6DB5150641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90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4D35F2-1DBB-E8E4-BE7D-0881D0EE4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C7DAAC-2440-593A-603D-257320851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B07953-7345-1EE6-0DB0-D9A796E0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0B23-58CF-4422-A369-F2C7C312739E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273F2C-A968-C4CF-2FD3-A3036C1D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8D54F1-29A5-C607-511C-11701E81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51EC-A29D-4F7E-87AB-DA5133C0F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28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159889-D42B-8081-D0D1-7AFAF9B2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2DBFFBD-9CE4-D28D-32BA-91BCE3ADE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2C8D28-06B2-55FA-AE86-2160F420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0B23-58CF-4422-A369-F2C7C312739E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BB5D52-6022-A634-028E-A7CB6661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0A890A-B23D-C332-9D5A-6B900D6D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51EC-A29D-4F7E-87AB-DA5133C0F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41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4F4A1C6-7E17-DE17-6D8A-C79674C22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6A2102E-ED30-8A74-99A9-0B969B757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2CCC72-DF46-F4EE-A252-6B200DF0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0B23-58CF-4422-A369-F2C7C312739E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FA08FA-337C-74B7-38E2-84ED89D7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D7235C-1312-19FD-D260-9EF6758F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51EC-A29D-4F7E-87AB-DA5133C0F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80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CDC86F-40FA-8288-35A8-7921486B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8DE8CC-3438-F633-F313-B94411E1B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0AC782-7A64-2D36-EA83-12ADB47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0B23-58CF-4422-A369-F2C7C312739E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763402-7266-B7DB-2B93-6866334F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7A0240-EC9A-7E35-AECA-C45D4926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51EC-A29D-4F7E-87AB-DA5133C0F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25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456CE-F16E-388A-65E5-99AD830A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6622FC-C6D2-8F0B-2066-9807FE649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253690-48E3-BE5A-09EA-5A8E1110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0B23-58CF-4422-A369-F2C7C312739E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7D0F1A-4860-A04C-5ED5-3BCD4F35C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911205-CA16-2991-3EC7-2EB97E5B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51EC-A29D-4F7E-87AB-DA5133C0F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38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9840CC-E75E-6D4D-BFCC-61092A88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D05226-27A2-ACAE-03B9-0F2C8956F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13CEA06-20A5-9DC3-CE77-E3264D7C7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B1482B-FB67-FE71-870C-61EB3F6C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0B23-58CF-4422-A369-F2C7C312739E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BC59B2-BA78-BDC2-1BEC-B41D0546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3B4EE4-70A5-8565-279F-ACCC49FD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51EC-A29D-4F7E-87AB-DA5133C0F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82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0C9613-B530-EDDB-93EB-0A609A65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DAC4FA-9578-78C1-9E68-8EF5BF9BE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14A444-62C2-8D5E-1C3A-5D4E908C6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2B4D356-FF38-2639-189B-17B5940B7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1C2E67E-C4CD-2D48-4407-82029779D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F808F6-028F-97B6-C7A4-62EC587A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0B23-58CF-4422-A369-F2C7C312739E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A17E800-F50A-77A8-929E-062E5516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FB12E6-A647-C9AD-5624-C7F943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51EC-A29D-4F7E-87AB-DA5133C0F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27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4C0D46-D201-3F83-4ED4-2A94E9E4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84B94F5-9A5D-0920-CA8E-2753FD92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0B23-58CF-4422-A369-F2C7C312739E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88932B9-F056-E78E-DB75-1B1AC81A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7CCF3E7-85B9-8173-AEE3-54F023E1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51EC-A29D-4F7E-87AB-DA5133C0F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00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2899401-88BA-752C-672D-D62E50AA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0B23-58CF-4422-A369-F2C7C312739E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7813C0-092E-4AC5-BDD2-094D46DE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99EF8A-BBD0-D2B5-0E7B-303E5097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51EC-A29D-4F7E-87AB-DA5133C0F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3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876A4D-6C7B-B8F3-DE7F-7F639AA7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E7D99B-3452-59F6-6C06-F7D6EEB6A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40E2DE9-4E44-DCC1-4B78-A07D63DA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021E05-405D-EB92-6F4C-F03BA6F8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0B23-58CF-4422-A369-F2C7C312739E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6E48E9-B48E-7223-A8C7-007582D3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67A389-FCF7-A3A9-A709-75F88C35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51EC-A29D-4F7E-87AB-DA5133C0F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40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532859-F367-B531-58D8-3F198514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FB2DA38-859C-8C36-C014-D0F8EEBB4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661170-B00F-3523-CD9B-8B03417C9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25437B-698B-9B39-F4B6-2BF7BFF6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0B23-58CF-4422-A369-F2C7C312739E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9F4160-A221-20F3-AA4F-35684A46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5A8E14-C062-6CEA-2A1A-B69A58AF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51EC-A29D-4F7E-87AB-DA5133C0F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26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A7936B5-2628-3DB3-328F-327D7A0C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F45C34-0877-3634-7E5D-FE9AB8B60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EB6EF0-8BA7-206D-9F80-9099F66ED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0B23-58CF-4422-A369-F2C7C312739E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A7EF0B-338A-8F8B-4372-066128073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9ED006-EB12-8A35-6B4D-36601DED5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351EC-A29D-4F7E-87AB-DA5133C0F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0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平行四辺形 25">
            <a:extLst>
              <a:ext uri="{FF2B5EF4-FFF2-40B4-BE49-F238E27FC236}">
                <a16:creationId xmlns:a16="http://schemas.microsoft.com/office/drawing/2014/main" id="{0DF9708E-B04E-F804-E183-5AAF854A4116}"/>
              </a:ext>
            </a:extLst>
          </p:cNvPr>
          <p:cNvSpPr/>
          <p:nvPr/>
        </p:nvSpPr>
        <p:spPr>
          <a:xfrm rot="20939732">
            <a:off x="-723492" y="2119446"/>
            <a:ext cx="8239497" cy="2951626"/>
          </a:xfrm>
          <a:prstGeom prst="parallelogram">
            <a:avLst/>
          </a:prstGeom>
          <a:solidFill>
            <a:srgbClr val="CCFF66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平行四辺形 1">
            <a:extLst>
              <a:ext uri="{FF2B5EF4-FFF2-40B4-BE49-F238E27FC236}">
                <a16:creationId xmlns:a16="http://schemas.microsoft.com/office/drawing/2014/main" id="{EA5EAEAD-BD42-B0D7-4511-FBF67B40E4B9}"/>
              </a:ext>
            </a:extLst>
          </p:cNvPr>
          <p:cNvSpPr/>
          <p:nvPr/>
        </p:nvSpPr>
        <p:spPr>
          <a:xfrm rot="21219241">
            <a:off x="-546977" y="8359914"/>
            <a:ext cx="8239497" cy="1102209"/>
          </a:xfrm>
          <a:prstGeom prst="parallelogram">
            <a:avLst/>
          </a:prstGeom>
          <a:solidFill>
            <a:srgbClr val="CCFF66">
              <a:alpha val="6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6D6ADC99-1EFE-A45A-CA5B-EF4696BA759F}"/>
              </a:ext>
            </a:extLst>
          </p:cNvPr>
          <p:cNvSpPr/>
          <p:nvPr/>
        </p:nvSpPr>
        <p:spPr>
          <a:xfrm rot="780796">
            <a:off x="-963707" y="6299302"/>
            <a:ext cx="9019463" cy="2403323"/>
          </a:xfrm>
          <a:prstGeom prst="parallelogram">
            <a:avLst/>
          </a:prstGeom>
          <a:solidFill>
            <a:srgbClr val="FFCC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C8F0365-AD68-839F-62FE-7BABB8CE965D}"/>
              </a:ext>
            </a:extLst>
          </p:cNvPr>
          <p:cNvSpPr txBox="1"/>
          <p:nvPr/>
        </p:nvSpPr>
        <p:spPr>
          <a:xfrm>
            <a:off x="88900" y="106603"/>
            <a:ext cx="37465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令和</a:t>
            </a:r>
            <a:r>
              <a: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 山形県介護生産性向上総合支援センター事業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60FC45-440C-F268-3A74-D4535B82F38B}"/>
              </a:ext>
            </a:extLst>
          </p:cNvPr>
          <p:cNvSpPr/>
          <p:nvPr/>
        </p:nvSpPr>
        <p:spPr>
          <a:xfrm>
            <a:off x="0" y="304056"/>
            <a:ext cx="6858000" cy="104314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000" b="1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《</a:t>
            </a:r>
            <a:r>
              <a:rPr kumimoji="1" lang="ja-JP" altLang="en-US" sz="2000" b="1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現場職員向け生産性向上の取組</a:t>
            </a:r>
            <a:r>
              <a:rPr kumimoji="1" lang="en-US" altLang="ja-JP" sz="2000" b="1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》</a:t>
            </a:r>
          </a:p>
          <a:p>
            <a:pPr algn="ctr"/>
            <a:r>
              <a:rPr kumimoji="1" lang="ja-JP" altLang="en-US" sz="3200" b="1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介護</a:t>
            </a:r>
            <a:r>
              <a:rPr kumimoji="1" lang="en-US" altLang="ja-JP" sz="3200" b="1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DX</a:t>
            </a:r>
            <a:r>
              <a:rPr kumimoji="1" lang="ja-JP" altLang="en-US" sz="3200" b="1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で業務効率</a:t>
            </a:r>
            <a:r>
              <a:rPr kumimoji="1" lang="en-US" altLang="ja-JP" sz="3200" b="1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UP</a:t>
            </a:r>
            <a:r>
              <a:rPr kumimoji="1" lang="ja-JP" altLang="en-US" sz="3200" b="1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セミナー</a:t>
            </a:r>
            <a:endParaRPr kumimoji="1" lang="en-US" altLang="ja-JP" sz="3200" b="1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CBD2DBD-4ED8-AA0E-9DCC-6F408BB4FCB6}"/>
              </a:ext>
            </a:extLst>
          </p:cNvPr>
          <p:cNvSpPr/>
          <p:nvPr/>
        </p:nvSpPr>
        <p:spPr>
          <a:xfrm>
            <a:off x="4495797" y="1985035"/>
            <a:ext cx="2266953" cy="1373689"/>
          </a:xfrm>
          <a:custGeom>
            <a:avLst/>
            <a:gdLst/>
            <a:ahLst/>
            <a:cxnLst/>
            <a:rect l="l" t="t" r="r" b="b"/>
            <a:pathLst>
              <a:path w="3701660" h="2466231">
                <a:moveTo>
                  <a:pt x="0" y="0"/>
                </a:moveTo>
                <a:lnTo>
                  <a:pt x="3701660" y="0"/>
                </a:lnTo>
                <a:lnTo>
                  <a:pt x="3701660" y="2466231"/>
                </a:lnTo>
                <a:lnTo>
                  <a:pt x="0" y="24662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C17D1D2-AB86-FC4E-F79C-07122A51469C}"/>
              </a:ext>
            </a:extLst>
          </p:cNvPr>
          <p:cNvSpPr/>
          <p:nvPr/>
        </p:nvSpPr>
        <p:spPr>
          <a:xfrm>
            <a:off x="190501" y="3135467"/>
            <a:ext cx="2076450" cy="2415470"/>
          </a:xfrm>
          <a:prstGeom prst="rect">
            <a:avLst/>
          </a:prstGeom>
          <a:ln w="57150">
            <a:solidFill>
              <a:srgbClr val="00FF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《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庄内会場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26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火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algn="ctr"/>
            <a:r>
              <a:rPr kumimoji="1" lang="ja-JP" altLang="en-US" sz="23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いろり火の里</a:t>
            </a:r>
            <a:endParaRPr kumimoji="1" lang="en-US" altLang="ja-JP" sz="23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3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なの花ホール</a:t>
            </a:r>
            <a:r>
              <a:rPr kumimoji="1" lang="ja-JP" altLang="en-US" sz="14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（研修室）</a:t>
            </a:r>
            <a:endParaRPr kumimoji="1" lang="en-US" altLang="ja-JP" sz="14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定員</a:t>
            </a:r>
            <a:r>
              <a:rPr kumimoji="1" lang="en-US" altLang="ja-JP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名（</a:t>
            </a:r>
            <a:r>
              <a:rPr kumimoji="1" lang="en-US" altLang="ja-JP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施設</a:t>
            </a:r>
            <a:r>
              <a:rPr kumimoji="1" lang="en-US" altLang="ja-JP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名まで）</a:t>
            </a:r>
            <a:endParaRPr kumimoji="1" lang="en-US" altLang="ja-JP" sz="12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三川町横山堤</a:t>
            </a:r>
            <a:r>
              <a:rPr kumimoji="1"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172-1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DC2C681-38F0-B7D7-488B-1CD052433EB4}"/>
              </a:ext>
            </a:extLst>
          </p:cNvPr>
          <p:cNvSpPr/>
          <p:nvPr/>
        </p:nvSpPr>
        <p:spPr>
          <a:xfrm>
            <a:off x="230310" y="1449938"/>
            <a:ext cx="4102100" cy="1576768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0B39537-1E72-5EDC-7AC0-20BEDC064A23}"/>
              </a:ext>
            </a:extLst>
          </p:cNvPr>
          <p:cNvSpPr/>
          <p:nvPr/>
        </p:nvSpPr>
        <p:spPr>
          <a:xfrm>
            <a:off x="121518" y="1419227"/>
            <a:ext cx="4102100" cy="15268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毎日慌ただしい、ご利用者に向き合う時間がない、そもそも生産性向上って何？私達は何をすればいいの？そんなお悩みはありませんか？</a:t>
            </a:r>
            <a:r>
              <a:rPr kumimoji="1" lang="ja-JP" altLang="en-US" sz="12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働きやすい職場づくり</a:t>
            </a:r>
            <a:r>
              <a:rPr kumimoji="1" lang="ja-JP" altLang="en-US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は現場の課題に取り組むことが不可欠です。</a:t>
            </a:r>
            <a:endParaRPr kumimoji="1"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介護</a:t>
            </a:r>
            <a:r>
              <a: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DX</a:t>
            </a:r>
            <a:r>
              <a:rPr kumimoji="1" lang="ja-JP" altLang="en-US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は、基本的な技術にプラスして現場に様々なテクノロジーを取り入れることで、働きやすい職場づくりとサービスの質の向上に繋がります。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B76BA3F-A3DD-D82C-0CDD-037282E3782B}"/>
              </a:ext>
            </a:extLst>
          </p:cNvPr>
          <p:cNvSpPr/>
          <p:nvPr/>
        </p:nvSpPr>
        <p:spPr>
          <a:xfrm>
            <a:off x="4591049" y="3135467"/>
            <a:ext cx="2076450" cy="2415470"/>
          </a:xfrm>
          <a:prstGeom prst="rect">
            <a:avLst/>
          </a:prstGeom>
          <a:ln w="57150">
            <a:solidFill>
              <a:srgbClr val="00FF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《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置賜会場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28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木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algn="ctr"/>
            <a:r>
              <a:rPr kumimoji="1" lang="ja-JP" altLang="en-US" sz="23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伝国の杜</a:t>
            </a:r>
            <a:endParaRPr kumimoji="1" lang="en-US" altLang="ja-JP" sz="23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3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置賜文化ﾎｰﾙ</a:t>
            </a:r>
            <a:endParaRPr kumimoji="1" lang="en-US" altLang="ja-JP" sz="23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4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4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階小会議室）</a:t>
            </a:r>
            <a:endParaRPr kumimoji="1" lang="en-US" altLang="ja-JP" sz="14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定員</a:t>
            </a:r>
            <a:r>
              <a:rPr kumimoji="1" lang="en-US" altLang="ja-JP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０名（</a:t>
            </a:r>
            <a:r>
              <a:rPr kumimoji="1" lang="en-US" altLang="ja-JP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施設</a:t>
            </a:r>
            <a:r>
              <a:rPr kumimoji="1" lang="en-US" altLang="ja-JP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名まで）</a:t>
            </a:r>
            <a:endParaRPr kumimoji="1" lang="en-US" altLang="ja-JP" sz="12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米沢市丸の内</a:t>
            </a:r>
            <a:r>
              <a:rPr kumimoji="1"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丁目</a:t>
            </a:r>
            <a:r>
              <a:rPr kumimoji="1"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2-1</a:t>
            </a:r>
            <a:endParaRPr kumimoji="1" lang="en-US" altLang="ja-JP" sz="11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6DEED92-8C4D-887D-2B55-F87F51D23EE5}"/>
              </a:ext>
            </a:extLst>
          </p:cNvPr>
          <p:cNvSpPr/>
          <p:nvPr/>
        </p:nvSpPr>
        <p:spPr>
          <a:xfrm>
            <a:off x="2390775" y="3135467"/>
            <a:ext cx="2076450" cy="2415470"/>
          </a:xfrm>
          <a:prstGeom prst="rect">
            <a:avLst/>
          </a:prstGeom>
          <a:ln w="57150">
            <a:solidFill>
              <a:srgbClr val="00FF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《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村山会場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27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algn="ctr"/>
            <a:r>
              <a:rPr kumimoji="1" lang="ja-JP" altLang="en-US" sz="23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天童市</a:t>
            </a:r>
            <a:endParaRPr kumimoji="1" lang="en-US" altLang="ja-JP" sz="23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3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市民文化会館</a:t>
            </a:r>
            <a:r>
              <a:rPr kumimoji="1" lang="ja-JP" altLang="en-US" sz="14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（第</a:t>
            </a:r>
            <a:r>
              <a:rPr kumimoji="1" lang="en-US" altLang="ja-JP" sz="14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4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研修室）</a:t>
            </a:r>
            <a:endParaRPr kumimoji="1" lang="en-US" altLang="ja-JP" sz="14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定員</a:t>
            </a:r>
            <a:r>
              <a:rPr kumimoji="1" lang="en-US" altLang="ja-JP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40</a:t>
            </a:r>
            <a:r>
              <a:rPr kumimoji="1" lang="ja-JP" altLang="en-US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名（</a:t>
            </a:r>
            <a:r>
              <a:rPr kumimoji="1" lang="en-US" altLang="ja-JP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施設</a:t>
            </a:r>
            <a:r>
              <a:rPr kumimoji="1" lang="en-US" altLang="ja-JP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名まで）</a:t>
            </a:r>
            <a:endParaRPr kumimoji="1" lang="en-US" altLang="ja-JP" sz="12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天童市老野森</a:t>
            </a:r>
            <a:r>
              <a:rPr kumimoji="1"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丁目</a:t>
            </a:r>
            <a:r>
              <a:rPr kumimoji="1"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1-1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E8F6372-4551-A1C3-6908-3B73691D61CA}"/>
              </a:ext>
            </a:extLst>
          </p:cNvPr>
          <p:cNvCxnSpPr>
            <a:cxnSpLocks/>
          </p:cNvCxnSpPr>
          <p:nvPr/>
        </p:nvCxnSpPr>
        <p:spPr>
          <a:xfrm>
            <a:off x="190500" y="6071636"/>
            <a:ext cx="6476999" cy="0"/>
          </a:xfrm>
          <a:prstGeom prst="line">
            <a:avLst/>
          </a:prstGeom>
          <a:ln w="317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268289D-4609-3386-AF81-D9CDFB38B4E5}"/>
              </a:ext>
            </a:extLst>
          </p:cNvPr>
          <p:cNvCxnSpPr>
            <a:cxnSpLocks/>
          </p:cNvCxnSpPr>
          <p:nvPr/>
        </p:nvCxnSpPr>
        <p:spPr>
          <a:xfrm>
            <a:off x="190500" y="6578600"/>
            <a:ext cx="6476999" cy="0"/>
          </a:xfrm>
          <a:prstGeom prst="line">
            <a:avLst/>
          </a:prstGeom>
          <a:ln w="317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FE71258-CAAC-5CE0-50FE-7FF94F026DD9}"/>
              </a:ext>
            </a:extLst>
          </p:cNvPr>
          <p:cNvCxnSpPr>
            <a:cxnSpLocks/>
          </p:cNvCxnSpPr>
          <p:nvPr/>
        </p:nvCxnSpPr>
        <p:spPr>
          <a:xfrm>
            <a:off x="190500" y="7099300"/>
            <a:ext cx="6476999" cy="0"/>
          </a:xfrm>
          <a:prstGeom prst="line">
            <a:avLst/>
          </a:prstGeom>
          <a:ln w="317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287B7B5-FD93-7B7E-C809-96CB2E971573}"/>
              </a:ext>
            </a:extLst>
          </p:cNvPr>
          <p:cNvSpPr txBox="1"/>
          <p:nvPr/>
        </p:nvSpPr>
        <p:spPr>
          <a:xfrm>
            <a:off x="201463" y="5646425"/>
            <a:ext cx="65096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</a:t>
            </a:r>
            <a:r>
              <a:rPr kumimoji="1" lang="en-US" altLang="ja-JP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各会場とも　</a:t>
            </a:r>
            <a:r>
              <a:rPr kumimoji="1" lang="en-US" altLang="ja-JP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13</a:t>
            </a: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kumimoji="1" lang="en-US" altLang="ja-JP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00</a:t>
            </a: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</a:t>
            </a:r>
            <a:r>
              <a:rPr kumimoji="1" lang="en-US" altLang="ja-JP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17</a:t>
            </a: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kumimoji="1" lang="en-US" altLang="ja-JP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00</a:t>
            </a: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B0665BE-45DB-AF43-DEF7-F0A10EBA59D4}"/>
              </a:ext>
            </a:extLst>
          </p:cNvPr>
          <p:cNvSpPr/>
          <p:nvPr/>
        </p:nvSpPr>
        <p:spPr>
          <a:xfrm>
            <a:off x="4414119" y="1327545"/>
            <a:ext cx="2374899" cy="656733"/>
          </a:xfrm>
          <a:prstGeom prst="roundRect">
            <a:avLst/>
          </a:prstGeom>
          <a:solidFill>
            <a:srgbClr val="00FF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同時開催！</a:t>
            </a:r>
            <a:endPara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介護機器の展示会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3D2E3C4-B0C1-D788-8366-DF8921E7132D}"/>
              </a:ext>
            </a:extLst>
          </p:cNvPr>
          <p:cNvSpPr txBox="1"/>
          <p:nvPr/>
        </p:nvSpPr>
        <p:spPr>
          <a:xfrm>
            <a:off x="196847" y="6174373"/>
            <a:ext cx="63118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対象</a:t>
            </a:r>
            <a:r>
              <a:rPr kumimoji="1" lang="en-US" altLang="ja-JP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介護事業所の現場職員向け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（リーダー、一般職等）</a:t>
            </a:r>
            <a:endParaRPr kumimoji="1" lang="ja-JP" altLang="en-US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1F56B25-F090-FE49-C599-778DD0825806}"/>
              </a:ext>
            </a:extLst>
          </p:cNvPr>
          <p:cNvSpPr txBox="1"/>
          <p:nvPr/>
        </p:nvSpPr>
        <p:spPr>
          <a:xfrm>
            <a:off x="196849" y="6669673"/>
            <a:ext cx="63118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講師</a:t>
            </a:r>
            <a:r>
              <a:rPr kumimoji="1" lang="en-US" altLang="ja-JP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株式会社ビーブリッド　代表取締役　竹下康平　氏　</a:t>
            </a:r>
            <a:r>
              <a:rPr kumimoji="1"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他</a:t>
            </a:r>
            <a:endParaRPr kumimoji="1" lang="ja-JP" altLang="en-US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A6843BB-6263-3FF2-B222-9A14AB0CB38D}"/>
              </a:ext>
            </a:extLst>
          </p:cNvPr>
          <p:cNvSpPr/>
          <p:nvPr/>
        </p:nvSpPr>
        <p:spPr>
          <a:xfrm>
            <a:off x="0" y="9321799"/>
            <a:ext cx="6858000" cy="584199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en-US" altLang="ja-JP" sz="1200" b="1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5BEA8EA-F6B6-2C98-C06D-A10F3F04C4D3}"/>
              </a:ext>
            </a:extLst>
          </p:cNvPr>
          <p:cNvSpPr txBox="1"/>
          <p:nvPr/>
        </p:nvSpPr>
        <p:spPr>
          <a:xfrm>
            <a:off x="140157" y="7099737"/>
            <a:ext cx="4102099" cy="211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プログラム</a:t>
            </a:r>
            <a:r>
              <a:rPr kumimoji="1" lang="en-US" altLang="ja-JP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　講演「生産性向上を介護ＤＸから考える」</a:t>
            </a:r>
            <a:endParaRPr kumimoji="1" lang="en-US" altLang="ja-JP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r>
              <a:rPr kumimoji="1" lang="en-US" altLang="ja-JP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 </a:t>
            </a:r>
            <a:r>
              <a:rPr kumimoji="1"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介護現場の「生産性向上」とは？</a:t>
            </a:r>
            <a:endParaRPr kumimoji="1" lang="en-US" altLang="ja-JP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r>
              <a:rPr kumimoji="1" lang="en-US" altLang="ja-JP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 </a:t>
            </a:r>
            <a:r>
              <a:rPr kumimoji="1"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テクノロジーを活用した職場環境づくり</a:t>
            </a:r>
            <a:endParaRPr kumimoji="1" lang="en-US" altLang="ja-JP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r>
              <a:rPr lang="en-US" altLang="ja-JP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生産性向上の具体的な取り組み方　</a:t>
            </a:r>
            <a:r>
              <a:rPr kumimoji="1"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en-US" altLang="ja-JP" sz="1200" b="1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etc</a:t>
            </a:r>
            <a:r>
              <a:rPr kumimoji="1"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･･･</a:t>
            </a:r>
            <a:endParaRPr kumimoji="1" lang="en-US" altLang="ja-JP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　生産性向上取組事例紹介</a:t>
            </a:r>
            <a:endParaRPr kumimoji="1" lang="en-US" altLang="ja-JP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r>
              <a:rPr lang="en-US" altLang="ja-JP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県内で取組んでいる事業所の事例発表</a:t>
            </a:r>
            <a:endParaRPr lang="en-US" altLang="ja-JP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　ワークショップ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7D51F61-FD80-67F9-8144-ACFE4A71868C}"/>
              </a:ext>
            </a:extLst>
          </p:cNvPr>
          <p:cNvSpPr/>
          <p:nvPr/>
        </p:nvSpPr>
        <p:spPr>
          <a:xfrm>
            <a:off x="4160962" y="7147788"/>
            <a:ext cx="2557337" cy="2091259"/>
          </a:xfrm>
          <a:prstGeom prst="rect">
            <a:avLst/>
          </a:prstGeom>
          <a:ln w="2222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u="sng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お申し込み方法</a:t>
            </a:r>
            <a:endParaRPr kumimoji="1" lang="en-US" altLang="ja-JP" sz="1600" b="1" u="sng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ホームページの専用フォームからお申し込みください。</a:t>
            </a:r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en-US" altLang="ja-JP" sz="1050" dirty="0">
                <a:solidFill>
                  <a:srgbClr val="0070C0"/>
                </a:solidFill>
                <a:highlight>
                  <a:srgbClr val="FFFF00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https://forms.gle/XkHLy75GgoUYubLP7</a:t>
            </a:r>
            <a:endParaRPr kumimoji="1" lang="ja-JP" altLang="en-US" sz="1050" dirty="0">
              <a:solidFill>
                <a:srgbClr val="0070C0"/>
              </a:solidFill>
              <a:highlight>
                <a:srgbClr val="FFFF0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893F0D-6823-7786-1D17-706AF8ACB5E4}"/>
              </a:ext>
            </a:extLst>
          </p:cNvPr>
          <p:cNvSpPr txBox="1"/>
          <p:nvPr/>
        </p:nvSpPr>
        <p:spPr>
          <a:xfrm>
            <a:off x="89143" y="9345835"/>
            <a:ext cx="45444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お問合せ</a:t>
            </a:r>
            <a:r>
              <a:rPr kumimoji="1" lang="en-US" altLang="ja-JP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kumimoji="1"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山形県介護生産性向上総合支援センター</a:t>
            </a:r>
            <a:endParaRPr kumimoji="1" lang="en-US" altLang="ja-JP" sz="11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B2C05E-1D93-DD76-B836-09ACEA1AE1F3}"/>
              </a:ext>
            </a:extLst>
          </p:cNvPr>
          <p:cNvSpPr txBox="1"/>
          <p:nvPr/>
        </p:nvSpPr>
        <p:spPr>
          <a:xfrm>
            <a:off x="166810" y="9511133"/>
            <a:ext cx="24863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〒</a:t>
            </a:r>
            <a:r>
              <a:rPr kumimoji="1" lang="en-US" altLang="ja-JP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994-0044</a:t>
            </a:r>
            <a:r>
              <a:rPr kumimoji="1"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天童市一日町</a:t>
            </a:r>
            <a:r>
              <a:rPr kumimoji="1" lang="en-US" altLang="ja-JP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</a:t>
            </a:r>
            <a:r>
              <a:rPr kumimoji="1"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丁目</a:t>
            </a:r>
            <a:r>
              <a:rPr kumimoji="1" lang="en-US" altLang="ja-JP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2-6</a:t>
            </a:r>
            <a:endParaRPr kumimoji="1" lang="ja-JP" altLang="en-US" sz="11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305469-4F8A-DC15-3710-DD25C681C5A8}"/>
              </a:ext>
            </a:extLst>
          </p:cNvPr>
          <p:cNvSpPr txBox="1"/>
          <p:nvPr/>
        </p:nvSpPr>
        <p:spPr>
          <a:xfrm>
            <a:off x="2819992" y="9523248"/>
            <a:ext cx="38983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TEL</a:t>
            </a:r>
            <a:r>
              <a:rPr kumimoji="1" lang="ja-JP" altLang="en-US" sz="105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kumimoji="1" lang="en-US" altLang="ja-JP" sz="105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023-664-2778</a:t>
            </a:r>
            <a:r>
              <a:rPr kumimoji="1" lang="ja-JP" altLang="en-US" sz="105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r>
              <a:rPr kumimoji="1" lang="en-US" altLang="ja-JP" sz="105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Mail</a:t>
            </a:r>
            <a:r>
              <a:rPr kumimoji="1" lang="ja-JP" altLang="en-US" sz="105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kumimoji="1" lang="en-US" altLang="ja-JP" sz="105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sagae.yamagata@yykojo.org</a:t>
            </a:r>
            <a:endParaRPr kumimoji="1" lang="ja-JP" altLang="en-US" sz="105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E74A50B-76CA-E9DF-3649-72BEDAB9E3A7}"/>
              </a:ext>
            </a:extLst>
          </p:cNvPr>
          <p:cNvSpPr txBox="1"/>
          <p:nvPr/>
        </p:nvSpPr>
        <p:spPr>
          <a:xfrm>
            <a:off x="3960278" y="9345970"/>
            <a:ext cx="28223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営業日</a:t>
            </a:r>
            <a:r>
              <a:rPr kumimoji="1" lang="en-US" altLang="ja-JP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kumimoji="1"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平日　</a:t>
            </a:r>
            <a:r>
              <a:rPr kumimoji="1" lang="en-US" altLang="ja-JP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9</a:t>
            </a:r>
            <a:r>
              <a:rPr kumimoji="1"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kumimoji="1" lang="en-US" altLang="ja-JP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00</a:t>
            </a:r>
            <a:r>
              <a:rPr kumimoji="1"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</a:t>
            </a:r>
            <a:r>
              <a:rPr kumimoji="1" lang="en-US" altLang="ja-JP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17</a:t>
            </a:r>
            <a:r>
              <a:rPr kumimoji="1"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kumimoji="1" lang="en-US" altLang="ja-JP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00</a:t>
            </a:r>
            <a:endParaRPr kumimoji="1" lang="ja-JP" altLang="en-US" sz="11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1C809C10-37E8-134C-0107-960800041413}"/>
              </a:ext>
            </a:extLst>
          </p:cNvPr>
          <p:cNvSpPr/>
          <p:nvPr/>
        </p:nvSpPr>
        <p:spPr>
          <a:xfrm>
            <a:off x="5177107" y="7892285"/>
            <a:ext cx="390708" cy="46499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0FF0B05-B36F-A028-1E71-1BB370986776}"/>
              </a:ext>
            </a:extLst>
          </p:cNvPr>
          <p:cNvSpPr txBox="1"/>
          <p:nvPr/>
        </p:nvSpPr>
        <p:spPr>
          <a:xfrm>
            <a:off x="4223618" y="7871274"/>
            <a:ext cx="90767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このＱＲコードからお申し込みができます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2245685-C3EA-B6D6-8334-F9F4A87C2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626" y="7897893"/>
            <a:ext cx="983270" cy="98327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C6B5A7-6994-2B48-FDCF-B688F3A7FE69}"/>
              </a:ext>
            </a:extLst>
          </p:cNvPr>
          <p:cNvSpPr txBox="1"/>
          <p:nvPr/>
        </p:nvSpPr>
        <p:spPr>
          <a:xfrm>
            <a:off x="4048715" y="5611243"/>
            <a:ext cx="27140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 </a:t>
            </a:r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受講者の方は研修開始前</a:t>
            </a:r>
            <a:r>
              <a:rPr kumimoji="1"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(12</a:t>
            </a:r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kumimoji="1"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00</a:t>
            </a:r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</a:t>
            </a:r>
            <a:r>
              <a:rPr kumimoji="1"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</a:p>
          <a:p>
            <a:r>
              <a:rPr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に展示見学の時間を設けています</a:t>
            </a:r>
            <a:endParaRPr lang="ja-JP" altLang="en-US" sz="11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3856A6D-FCCE-08BD-7253-308EBFBCFD40}"/>
              </a:ext>
            </a:extLst>
          </p:cNvPr>
          <p:cNvSpPr txBox="1"/>
          <p:nvPr/>
        </p:nvSpPr>
        <p:spPr>
          <a:xfrm>
            <a:off x="4223618" y="8368702"/>
            <a:ext cx="146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申込締切</a:t>
            </a:r>
            <a:endParaRPr kumimoji="1" lang="en-US" altLang="ja-JP" sz="16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6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11</a:t>
            </a:r>
            <a:r>
              <a:rPr kumimoji="1" lang="ja-JP" altLang="en-US" sz="16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kumimoji="1" lang="en-US" altLang="ja-JP" sz="16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13</a:t>
            </a:r>
            <a:r>
              <a:rPr kumimoji="1" lang="ja-JP" altLang="en-US" sz="16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</a:t>
            </a:r>
            <a:r>
              <a:rPr kumimoji="1" lang="en-US" altLang="ja-JP" sz="16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kumimoji="1" lang="ja-JP" altLang="en-US" sz="16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水</a:t>
            </a:r>
            <a:r>
              <a:rPr kumimoji="1" lang="en-US" altLang="ja-JP" sz="16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endParaRPr kumimoji="1" lang="ja-JP" altLang="en-US" sz="16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3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A95F84B-1C4A-5F53-1C17-36A80E6EAE71}"/>
              </a:ext>
            </a:extLst>
          </p:cNvPr>
          <p:cNvSpPr/>
          <p:nvPr/>
        </p:nvSpPr>
        <p:spPr>
          <a:xfrm>
            <a:off x="505815" y="3864887"/>
            <a:ext cx="5911660" cy="238884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ビーブリッド 代表取締役 竹下康平">
            <a:extLst>
              <a:ext uri="{FF2B5EF4-FFF2-40B4-BE49-F238E27FC236}">
                <a16:creationId xmlns:a16="http://schemas.microsoft.com/office/drawing/2014/main" id="{2442A514-3D8A-811B-8BAC-F214AF98F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8"/>
          <a:stretch/>
        </p:blipFill>
        <p:spPr bwMode="auto">
          <a:xfrm>
            <a:off x="4568698" y="383742"/>
            <a:ext cx="1941830" cy="180351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C4389EC-B108-4CCC-00E7-8B5508F86F2D}"/>
              </a:ext>
            </a:extLst>
          </p:cNvPr>
          <p:cNvSpPr/>
          <p:nvPr/>
        </p:nvSpPr>
        <p:spPr>
          <a:xfrm>
            <a:off x="222250" y="215900"/>
            <a:ext cx="6413500" cy="3405866"/>
          </a:xfrm>
          <a:prstGeom prst="rect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endParaRPr lang="en-US" altLang="ja-JP" sz="1050" b="1" dirty="0">
              <a:solidFill>
                <a:srgbClr val="0070C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1050" b="1" dirty="0">
              <a:solidFill>
                <a:srgbClr val="0070C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1050" b="1" dirty="0">
              <a:solidFill>
                <a:srgbClr val="0070C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1050" b="1" dirty="0">
              <a:solidFill>
                <a:srgbClr val="0070C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l">
              <a:lnSpc>
                <a:spcPts val="1200"/>
              </a:lnSpc>
            </a:pPr>
            <a:endParaRPr lang="en-US" altLang="ja-JP" sz="1050" kern="0" dirty="0">
              <a:solidFill>
                <a:schemeClr val="tx1"/>
              </a:solidFill>
              <a:effectLst/>
              <a:latin typeface="HGPｺﾞｼｯｸM" panose="020B0600000000000000" pitchFamily="50" charset="-128"/>
              <a:ea typeface="游明朝" panose="02020400000000000000" pitchFamily="18" charset="-128"/>
              <a:cs typeface="ＭＳ Ｐゴシック" panose="020B0600070205080204" pitchFamily="50" charset="-128"/>
            </a:endParaRPr>
          </a:p>
          <a:p>
            <a:pPr algn="l">
              <a:lnSpc>
                <a:spcPts val="1200"/>
              </a:lnSpc>
            </a:pPr>
            <a:endParaRPr lang="en-US" altLang="ja-JP" sz="1050" kern="0" dirty="0">
              <a:solidFill>
                <a:schemeClr val="tx1"/>
              </a:solidFill>
              <a:effectLst/>
              <a:latin typeface="HGPｺﾞｼｯｸM" panose="020B0600000000000000" pitchFamily="50" charset="-128"/>
              <a:ea typeface="游明朝" panose="02020400000000000000" pitchFamily="18" charset="-128"/>
              <a:cs typeface="ＭＳ Ｐゴシック" panose="020B0600070205080204" pitchFamily="50" charset="-128"/>
            </a:endParaRPr>
          </a:p>
          <a:p>
            <a:pPr algn="l">
              <a:lnSpc>
                <a:spcPts val="1200"/>
              </a:lnSpc>
            </a:pPr>
            <a:r>
              <a:rPr lang="en-US" altLang="ja-JP" sz="1050" kern="0" dirty="0">
                <a:solidFill>
                  <a:schemeClr val="tx1"/>
                </a:solidFill>
                <a:effectLst/>
                <a:latin typeface="HGPｺﾞｼｯｸM" panose="020B0600000000000000" pitchFamily="50" charset="-128"/>
                <a:ea typeface="游明朝" panose="02020400000000000000" pitchFamily="18" charset="-128"/>
                <a:cs typeface="ＭＳ Ｐゴシック" panose="020B0600070205080204" pitchFamily="50" charset="-128"/>
              </a:rPr>
              <a:t>1975</a:t>
            </a:r>
            <a:r>
              <a:rPr lang="ja-JP" altLang="ja-JP" sz="1050" kern="0" dirty="0">
                <a:solidFill>
                  <a:schemeClr val="tx1"/>
                </a:solidFill>
                <a:effectLst/>
                <a:latin typeface="游明朝" panose="02020400000000000000" pitchFamily="18" charset="-128"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年　青森県生まれ</a:t>
            </a:r>
            <a:endParaRPr lang="ja-JP" altLang="ja-JP" sz="1050" kern="100" dirty="0">
              <a:solidFill>
                <a:schemeClr val="tx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1200"/>
              </a:lnSpc>
            </a:pPr>
            <a:r>
              <a:rPr lang="ja-JP" altLang="ja-JP" sz="1050" kern="0" dirty="0">
                <a:solidFill>
                  <a:schemeClr val="tx1"/>
                </a:solidFill>
                <a:effectLst/>
                <a:latin typeface="游明朝" panose="02020400000000000000" pitchFamily="18" charset="-128"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介護・福祉事業所向け</a:t>
            </a:r>
            <a:r>
              <a:rPr lang="en-US" altLang="ja-JP" sz="1050" kern="0" dirty="0">
                <a:solidFill>
                  <a:schemeClr val="tx1"/>
                </a:solidFill>
                <a:effectLst/>
                <a:latin typeface="游明朝" panose="02020400000000000000" pitchFamily="18" charset="-128"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ICT</a:t>
            </a:r>
            <a:r>
              <a:rPr lang="ja-JP" altLang="ja-JP" sz="1050" kern="0" dirty="0">
                <a:solidFill>
                  <a:schemeClr val="tx1"/>
                </a:solidFill>
                <a:effectLst/>
                <a:latin typeface="游明朝" panose="02020400000000000000" pitchFamily="18" charset="-128"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コンサルティング歴</a:t>
            </a:r>
            <a:r>
              <a:rPr lang="en-US" altLang="ja-JP" sz="1050" kern="0" dirty="0">
                <a:solidFill>
                  <a:schemeClr val="tx1"/>
                </a:solidFill>
                <a:effectLst/>
                <a:latin typeface="游明朝" panose="02020400000000000000" pitchFamily="18" charset="-128"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16</a:t>
            </a:r>
            <a:r>
              <a:rPr lang="ja-JP" altLang="ja-JP" sz="1050" kern="0" dirty="0">
                <a:solidFill>
                  <a:schemeClr val="tx1"/>
                </a:solidFill>
                <a:effectLst/>
                <a:latin typeface="游明朝" panose="02020400000000000000" pitchFamily="18" charset="-128"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年</a:t>
            </a:r>
            <a:endParaRPr lang="ja-JP" altLang="ja-JP" sz="1050" kern="100" dirty="0">
              <a:solidFill>
                <a:schemeClr val="tx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1200"/>
              </a:lnSpc>
            </a:pPr>
            <a:r>
              <a:rPr lang="ja-JP" altLang="ja-JP" sz="1050" kern="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著書</a:t>
            </a:r>
            <a:r>
              <a:rPr lang="ja-JP" altLang="en-US" sz="1050" kern="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1050" kern="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『</a:t>
            </a:r>
            <a:r>
              <a:rPr lang="en-US" altLang="ja-JP" sz="1050" kern="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ICT</a:t>
            </a:r>
            <a:r>
              <a:rPr lang="ja-JP" altLang="ja-JP" sz="1050" kern="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導入から始める介護施設の</a:t>
            </a:r>
            <a:r>
              <a:rPr lang="en-US" altLang="ja-JP" sz="1050" kern="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DX</a:t>
            </a:r>
            <a:r>
              <a:rPr lang="ja-JP" altLang="ja-JP" sz="1050" kern="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入門ガイド』</a:t>
            </a:r>
            <a:r>
              <a:rPr lang="en-US" altLang="ja-JP" sz="1050" kern="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(</a:t>
            </a:r>
            <a:r>
              <a:rPr lang="ja-JP" altLang="ja-JP" sz="1050" kern="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第一法規出版</a:t>
            </a:r>
            <a:r>
              <a:rPr lang="en-US" altLang="ja-JP" sz="1050" kern="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)</a:t>
            </a:r>
          </a:p>
          <a:p>
            <a:pPr algn="l">
              <a:lnSpc>
                <a:spcPts val="1200"/>
              </a:lnSpc>
            </a:pPr>
            <a:endParaRPr lang="ja-JP" alt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12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　職</a:t>
            </a:r>
            <a:endParaRPr lang="en-US" altLang="ja-JP" sz="12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一社</a:t>
            </a:r>
            <a:r>
              <a:rPr kumimoji="1" lang="en-US" altLang="ja-JP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日本ケアテック協会　専務理事</a:t>
            </a:r>
            <a:r>
              <a:rPr kumimoji="1" lang="en-US" altLang="ja-JP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事務局長</a:t>
            </a: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一社</a:t>
            </a:r>
            <a:r>
              <a:rPr kumimoji="1" lang="en-US" altLang="ja-JP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介護離職防止対策促進機構　理事</a:t>
            </a: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公社</a:t>
            </a:r>
            <a:r>
              <a:rPr kumimoji="1" lang="en-US" altLang="ja-JP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かながわ福祉サービス振興会　</a:t>
            </a:r>
            <a:r>
              <a:rPr kumimoji="1" lang="en-US" altLang="ja-JP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LIFE</a:t>
            </a:r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推進員委員会副委員長</a:t>
            </a:r>
            <a:endParaRPr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内閣府　規制改革推進会議　有識者</a:t>
            </a:r>
            <a:endParaRPr kumimoji="1"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令和</a:t>
            </a:r>
            <a:r>
              <a:rPr kumimoji="1" lang="en-US" altLang="ja-JP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</a:t>
            </a:r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kumimoji="1" lang="en-US" altLang="ja-JP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　医療・介護・感染症ワーキンググループ</a:t>
            </a:r>
            <a:r>
              <a:rPr kumimoji="1" lang="en-US" altLang="ja-JP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</a:p>
          <a:p>
            <a:r>
              <a:rPr lang="ja-JP" altLang="en-US" sz="1100" kern="0" dirty="0">
                <a:solidFill>
                  <a:schemeClr val="tx1"/>
                </a:solidFill>
                <a:effectLst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　　　　</a:t>
            </a:r>
            <a:r>
              <a:rPr lang="ja-JP" altLang="ja-JP" sz="1100" kern="0" dirty="0">
                <a:solidFill>
                  <a:schemeClr val="tx1"/>
                </a:solidFill>
                <a:effectLst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令和</a:t>
            </a:r>
            <a:r>
              <a:rPr lang="en-US" altLang="ja-JP" sz="1100" kern="0" dirty="0">
                <a:solidFill>
                  <a:schemeClr val="tx1"/>
                </a:solidFill>
                <a:effectLst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5</a:t>
            </a:r>
            <a:r>
              <a:rPr lang="ja-JP" altLang="ja-JP" sz="1100" kern="0" dirty="0">
                <a:solidFill>
                  <a:schemeClr val="tx1"/>
                </a:solidFill>
                <a:effectLst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年 </a:t>
            </a:r>
            <a:r>
              <a:rPr lang="en-US" altLang="ja-JP" sz="1100" kern="0" dirty="0">
                <a:solidFill>
                  <a:schemeClr val="tx1"/>
                </a:solidFill>
                <a:effectLst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ja-JP" sz="1100" kern="0" dirty="0">
                <a:solidFill>
                  <a:schemeClr val="tx1"/>
                </a:solidFill>
                <a:effectLst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月 </a:t>
            </a:r>
            <a:r>
              <a:rPr lang="ja-JP" altLang="en-US" sz="1100" kern="0" dirty="0">
                <a:solidFill>
                  <a:schemeClr val="tx1"/>
                </a:solidFill>
                <a:effectLst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1100" kern="0" dirty="0">
                <a:solidFill>
                  <a:schemeClr val="tx1"/>
                </a:solidFill>
                <a:effectLst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医療・介護・感染症ワーキンググループ</a:t>
            </a:r>
            <a:endParaRPr lang="en-US" altLang="ja-JP" sz="1100" kern="0" dirty="0">
              <a:solidFill>
                <a:schemeClr val="tx1"/>
              </a:solidFill>
              <a:effectLst/>
              <a:ea typeface="HGPｺﾞｼｯｸM" panose="020B0600000000000000" pitchFamily="50" charset="-128"/>
              <a:cs typeface="ＭＳ Ｐゴシック" panose="020B0600070205080204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</a:t>
            </a:r>
            <a:r>
              <a:rPr lang="ja-JP" altLang="ja-JP" sz="1100" kern="0" dirty="0">
                <a:solidFill>
                  <a:schemeClr val="tx1"/>
                </a:solidFill>
                <a:effectLst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令和</a:t>
            </a:r>
            <a:r>
              <a:rPr lang="en-US" altLang="ja-JP" sz="1100" kern="0" dirty="0">
                <a:solidFill>
                  <a:schemeClr val="tx1"/>
                </a:solidFill>
                <a:effectLst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5</a:t>
            </a:r>
            <a:r>
              <a:rPr lang="ja-JP" altLang="ja-JP" sz="1100" kern="0" dirty="0">
                <a:solidFill>
                  <a:schemeClr val="tx1"/>
                </a:solidFill>
                <a:effectLst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年 </a:t>
            </a:r>
            <a:r>
              <a:rPr lang="en-US" altLang="ja-JP" sz="1100" kern="0" dirty="0">
                <a:solidFill>
                  <a:schemeClr val="tx1"/>
                </a:solidFill>
                <a:effectLst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3</a:t>
            </a:r>
            <a:r>
              <a:rPr lang="ja-JP" altLang="ja-JP" sz="1100" kern="0" dirty="0">
                <a:solidFill>
                  <a:schemeClr val="tx1"/>
                </a:solidFill>
                <a:effectLst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月</a:t>
            </a:r>
            <a:r>
              <a:rPr lang="ja-JP" altLang="en-US" sz="1100" kern="0" dirty="0">
                <a:solidFill>
                  <a:schemeClr val="tx1"/>
                </a:solidFill>
                <a:effectLst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1100" kern="0" dirty="0">
                <a:solidFill>
                  <a:schemeClr val="tx1"/>
                </a:solidFill>
                <a:effectLst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 医療・介護・感染症ワーキンググループ</a:t>
            </a:r>
            <a:endParaRPr kumimoji="1"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公財</a:t>
            </a:r>
            <a:r>
              <a:rPr kumimoji="1" lang="en-US" altLang="ja-JP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介護労働安定センター　雇用管理コンサルタント</a:t>
            </a:r>
            <a:endParaRPr kumimoji="1"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学校法人敬心学園　日本福祉教育専門学校　非常勤講師</a:t>
            </a:r>
            <a:endParaRPr kumimoji="1" lang="en-US" altLang="ja-JP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3" name="Picture 2" descr="ビーブリッドロゴ">
            <a:extLst>
              <a:ext uri="{FF2B5EF4-FFF2-40B4-BE49-F238E27FC236}">
                <a16:creationId xmlns:a16="http://schemas.microsoft.com/office/drawing/2014/main" id="{158CC85F-1A09-BECD-9909-E54A47F6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98" y="2352431"/>
            <a:ext cx="853448" cy="9232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3F55AEB-3E8E-7574-79AE-EA6ED84AF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07" y="2352431"/>
            <a:ext cx="923276" cy="9232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D3E7EBC-B075-95DA-AC5A-18E19005C153}"/>
              </a:ext>
            </a:extLst>
          </p:cNvPr>
          <p:cNvSpPr/>
          <p:nvPr/>
        </p:nvSpPr>
        <p:spPr>
          <a:xfrm>
            <a:off x="347472" y="367700"/>
            <a:ext cx="4096004" cy="735076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3000">
                <a:schemeClr val="accent5">
                  <a:lumMod val="0"/>
                  <a:lumOff val="100000"/>
                </a:schemeClr>
              </a:gs>
              <a:gs pos="100000">
                <a:srgbClr val="66FFFF"/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56000">
                  <a:schemeClr val="accent5">
                    <a:lumMod val="0"/>
                    <a:lumOff val="100000"/>
                  </a:schemeClr>
                </a:gs>
                <a:gs pos="100000">
                  <a:srgbClr val="66FFFF"/>
                </a:gs>
              </a:gsLst>
              <a:lin ang="5400000" scaled="1"/>
              <a:tileRect/>
            </a:gra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8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講師　</a:t>
            </a:r>
            <a:r>
              <a:rPr kumimoji="1" lang="ja-JP" altLang="en-US" sz="16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株式会社ビーブリッド</a:t>
            </a:r>
            <a:endParaRPr lang="en-US" altLang="ja-JP" sz="18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8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 </a:t>
            </a:r>
            <a:r>
              <a:rPr kumimoji="1" lang="ja-JP" altLang="en-US" sz="16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代表取締役　</a:t>
            </a:r>
            <a:r>
              <a:rPr kumimoji="1" lang="ja-JP" altLang="en-US" sz="20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竹下 康平</a:t>
            </a:r>
            <a:r>
              <a:rPr kumimoji="1" lang="ja-JP" altLang="en-US" sz="18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氏</a:t>
            </a:r>
            <a:endParaRPr kumimoji="1" lang="en-US" altLang="ja-JP" sz="18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637E917-CD16-635D-3102-A987827BBF50}"/>
              </a:ext>
            </a:extLst>
          </p:cNvPr>
          <p:cNvSpPr/>
          <p:nvPr/>
        </p:nvSpPr>
        <p:spPr>
          <a:xfrm>
            <a:off x="168291" y="4212357"/>
            <a:ext cx="6521418" cy="488158"/>
          </a:xfrm>
          <a:prstGeom prst="roundRect">
            <a:avLst/>
          </a:prstGeom>
          <a:solidFill>
            <a:srgbClr val="CC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介護機器の展示会（</a:t>
            </a:r>
            <a:r>
              <a:rPr kumimoji="1"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13</a:t>
            </a:r>
            <a:r>
              <a:rPr kumimoji="1"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時～１５時半）</a:t>
            </a:r>
          </a:p>
        </p:txBody>
      </p:sp>
      <p:sp>
        <p:nvSpPr>
          <p:cNvPr id="9" name="五角形 8">
            <a:extLst>
              <a:ext uri="{FF2B5EF4-FFF2-40B4-BE49-F238E27FC236}">
                <a16:creationId xmlns:a16="http://schemas.microsoft.com/office/drawing/2014/main" id="{699BA344-8310-EEC5-6243-E08024D4E0A5}"/>
              </a:ext>
            </a:extLst>
          </p:cNvPr>
          <p:cNvSpPr/>
          <p:nvPr/>
        </p:nvSpPr>
        <p:spPr>
          <a:xfrm>
            <a:off x="449647" y="4882188"/>
            <a:ext cx="3683358" cy="3637208"/>
          </a:xfrm>
          <a:prstGeom prst="pentagon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D0E17B3-1868-1602-E2D7-B78AC928FC7B}"/>
              </a:ext>
            </a:extLst>
          </p:cNvPr>
          <p:cNvSpPr/>
          <p:nvPr/>
        </p:nvSpPr>
        <p:spPr>
          <a:xfrm>
            <a:off x="2550116" y="6873537"/>
            <a:ext cx="2778617" cy="2614412"/>
          </a:xfrm>
          <a:prstGeom prst="ellipse">
            <a:avLst/>
          </a:prstGeom>
          <a:solidFill>
            <a:srgbClr val="FFCC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1543070-E14B-006F-ABF7-6D03E8F1C2AC}"/>
              </a:ext>
            </a:extLst>
          </p:cNvPr>
          <p:cNvSpPr/>
          <p:nvPr/>
        </p:nvSpPr>
        <p:spPr>
          <a:xfrm>
            <a:off x="200936" y="4734644"/>
            <a:ext cx="6521418" cy="12390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u="sng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最新の介護ロボットやＩＣＴ機器等の巡回展示を行います。</a:t>
            </a:r>
            <a:endParaRPr lang="en-US" altLang="ja-JP" sz="1600" b="1" u="sng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kumimoji="1" lang="en-US" altLang="ja-JP" sz="1000" b="1" u="sng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入所系施設から在宅向けまで、様々なメーカーの介護機器を取りそろえています。研修受講者だけでなく、介護施設の職員ならどなたでも参加できますので、お誘い合わせのうえ、ぜひご来場下さい。介護機器の展示・説明会へのお申し込みは不要で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8C5ED95-6D0E-2A80-FDF0-7B4366449BC1}"/>
              </a:ext>
            </a:extLst>
          </p:cNvPr>
          <p:cNvSpPr txBox="1"/>
          <p:nvPr/>
        </p:nvSpPr>
        <p:spPr>
          <a:xfrm>
            <a:off x="4510812" y="3317773"/>
            <a:ext cx="20074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株式会社ビーブリッドＨＰ</a:t>
            </a:r>
            <a:endParaRPr lang="ja-JP" altLang="en-US" sz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01F36EC-2819-9C17-E02B-785D9DFCA1F3}"/>
              </a:ext>
            </a:extLst>
          </p:cNvPr>
          <p:cNvSpPr/>
          <p:nvPr/>
        </p:nvSpPr>
        <p:spPr>
          <a:xfrm>
            <a:off x="386258" y="5964427"/>
            <a:ext cx="2778616" cy="34781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見守り機器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4CEFD04-4A3F-7F8F-9802-67EB28536FDF}"/>
              </a:ext>
            </a:extLst>
          </p:cNvPr>
          <p:cNvSpPr/>
          <p:nvPr/>
        </p:nvSpPr>
        <p:spPr>
          <a:xfrm>
            <a:off x="3739667" y="5984885"/>
            <a:ext cx="2778616" cy="34781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移乗・移動支援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6C1C8E6-FFCB-D571-A111-14A4B8ECAC52}"/>
              </a:ext>
            </a:extLst>
          </p:cNvPr>
          <p:cNvSpPr/>
          <p:nvPr/>
        </p:nvSpPr>
        <p:spPr>
          <a:xfrm>
            <a:off x="407829" y="7254641"/>
            <a:ext cx="2778616" cy="34781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排泄支援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3C8AC12-BDB9-ACDD-1139-393A71EB6658}"/>
              </a:ext>
            </a:extLst>
          </p:cNvPr>
          <p:cNvSpPr/>
          <p:nvPr/>
        </p:nvSpPr>
        <p:spPr>
          <a:xfrm>
            <a:off x="3739667" y="7254641"/>
            <a:ext cx="2778616" cy="34781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業務支援等</a:t>
            </a:r>
            <a:endParaRPr kumimoji="1"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8" name="Picture 4" descr="カラフルな音符のイラスト | 無料のフリー素材 イラストエイト">
            <a:extLst>
              <a:ext uri="{FF2B5EF4-FFF2-40B4-BE49-F238E27FC236}">
                <a16:creationId xmlns:a16="http://schemas.microsoft.com/office/drawing/2014/main" id="{AC2B8F84-4496-73AA-A6D5-2AB002809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8" b="18198"/>
          <a:stretch/>
        </p:blipFill>
        <p:spPr bwMode="auto">
          <a:xfrm rot="20979061">
            <a:off x="221153" y="8245172"/>
            <a:ext cx="2456426" cy="81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 3">
            <a:extLst>
              <a:ext uri="{FF2B5EF4-FFF2-40B4-BE49-F238E27FC236}">
                <a16:creationId xmlns:a16="http://schemas.microsoft.com/office/drawing/2014/main" id="{26A6911C-4D4B-319B-329C-E9CCF0AC9655}"/>
              </a:ext>
            </a:extLst>
          </p:cNvPr>
          <p:cNvSpPr/>
          <p:nvPr/>
        </p:nvSpPr>
        <p:spPr>
          <a:xfrm>
            <a:off x="650632" y="8279782"/>
            <a:ext cx="1485728" cy="1441172"/>
          </a:xfrm>
          <a:custGeom>
            <a:avLst/>
            <a:gdLst/>
            <a:ahLst/>
            <a:cxnLst/>
            <a:rect l="l" t="t" r="r" b="b"/>
            <a:pathLst>
              <a:path w="3338434" h="2816804">
                <a:moveTo>
                  <a:pt x="0" y="0"/>
                </a:moveTo>
                <a:lnTo>
                  <a:pt x="3338434" y="0"/>
                </a:lnTo>
                <a:lnTo>
                  <a:pt x="3338434" y="2816804"/>
                </a:lnTo>
                <a:lnTo>
                  <a:pt x="0" y="28168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7E280BD-2FD2-9F5F-945C-4DD78F12F75F}"/>
              </a:ext>
            </a:extLst>
          </p:cNvPr>
          <p:cNvSpPr/>
          <p:nvPr/>
        </p:nvSpPr>
        <p:spPr>
          <a:xfrm>
            <a:off x="407829" y="6288066"/>
            <a:ext cx="2778616" cy="882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（例）</a:t>
            </a:r>
            <a:r>
              <a:rPr lang="ja-JP" altLang="en-US" sz="16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見守りセンサー</a:t>
            </a:r>
            <a:endParaRPr lang="en-US" altLang="ja-JP" sz="16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6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見守りカメラ</a:t>
            </a:r>
            <a:endParaRPr kumimoji="1" lang="en-US" altLang="ja-JP" sz="16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 </a:t>
            </a:r>
            <a:r>
              <a:rPr lang="ja-JP" altLang="en-US" sz="1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在宅版見守りセンサーあり</a:t>
            </a:r>
            <a:endParaRPr kumimoji="1" lang="en-US" altLang="ja-JP" sz="14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5227270-B7FD-BDF6-9F75-11454044B78E}"/>
              </a:ext>
            </a:extLst>
          </p:cNvPr>
          <p:cNvSpPr/>
          <p:nvPr/>
        </p:nvSpPr>
        <p:spPr>
          <a:xfrm>
            <a:off x="3693226" y="6328086"/>
            <a:ext cx="2778616" cy="882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（例）装着型アシスト</a:t>
            </a:r>
            <a:endParaRPr lang="en-US" altLang="ja-JP" sz="16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6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非装着型アシス</a:t>
            </a:r>
            <a:endParaRPr lang="en-US" altLang="ja-JP" sz="16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6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移動サポート</a:t>
            </a:r>
            <a:endParaRPr kumimoji="1" lang="en-US" altLang="ja-JP" sz="16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F43DFA7-D8DE-2306-A680-59F7DA3BE38E}"/>
              </a:ext>
            </a:extLst>
          </p:cNvPr>
          <p:cNvSpPr/>
          <p:nvPr/>
        </p:nvSpPr>
        <p:spPr>
          <a:xfrm>
            <a:off x="365937" y="7608207"/>
            <a:ext cx="2778616" cy="3548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（例）排泄センサー</a:t>
            </a:r>
            <a:endParaRPr kumimoji="1" lang="en-US" altLang="ja-JP" sz="16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6F1A0A3-25A7-1327-6FBD-1494E1DFBC24}"/>
              </a:ext>
            </a:extLst>
          </p:cNvPr>
          <p:cNvSpPr/>
          <p:nvPr/>
        </p:nvSpPr>
        <p:spPr>
          <a:xfrm>
            <a:off x="3717713" y="7653750"/>
            <a:ext cx="2778616" cy="8656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（例）介護支援ソフト</a:t>
            </a:r>
            <a:endParaRPr lang="en-US" altLang="ja-JP" sz="16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6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インカム</a:t>
            </a:r>
            <a:endParaRPr lang="en-US" altLang="ja-JP" sz="16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6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ケアサポート</a:t>
            </a:r>
            <a:endParaRPr kumimoji="1" lang="en-US" altLang="ja-JP" sz="16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A6A7065-A97D-4C3E-C986-A43CFD355B7D}"/>
              </a:ext>
            </a:extLst>
          </p:cNvPr>
          <p:cNvSpPr/>
          <p:nvPr/>
        </p:nvSpPr>
        <p:spPr>
          <a:xfrm>
            <a:off x="2828488" y="8587482"/>
            <a:ext cx="3683358" cy="1028014"/>
          </a:xfrm>
          <a:prstGeom prst="roundRect">
            <a:avLst/>
          </a:prstGeom>
          <a:noFill/>
          <a:ln w="50800" cap="flat" cmpd="sng" algn="ctr">
            <a:solidFill>
              <a:srgbClr val="A7FA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展示する介護機器等は、当センターの</a:t>
            </a:r>
            <a:endParaRPr lang="en-US" altLang="ja-JP" sz="1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ホームページに順次掲載します。</a:t>
            </a:r>
            <a:endParaRPr lang="en-US" altLang="ja-JP" sz="1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こちらの</a:t>
            </a:r>
            <a:r>
              <a:rPr kumimoji="1" lang="en-US" altLang="ja-JP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QR</a:t>
            </a:r>
            <a:r>
              <a:rPr kumimoji="1"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コードからホームページに</a:t>
            </a:r>
            <a:endParaRPr kumimoji="1" lang="en-US" altLang="ja-JP" sz="1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アクセスしてください。</a:t>
            </a:r>
            <a:endParaRPr kumimoji="1" lang="ja-JP" altLang="en-US" sz="1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7651878-C96A-BD8A-06CA-EDF9DE5B68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11" y="8736226"/>
            <a:ext cx="702013" cy="7020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DF73E1-8E5B-0C69-1513-5AADFD32D665}"/>
              </a:ext>
            </a:extLst>
          </p:cNvPr>
          <p:cNvSpPr txBox="1"/>
          <p:nvPr/>
        </p:nvSpPr>
        <p:spPr>
          <a:xfrm>
            <a:off x="954582" y="3683919"/>
            <a:ext cx="5271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全ての介護機器等が体験できます！</a:t>
            </a:r>
          </a:p>
        </p:txBody>
      </p:sp>
    </p:spTree>
    <p:extLst>
      <p:ext uri="{BB962C8B-B14F-4D97-AF65-F5344CB8AC3E}">
        <p14:creationId xmlns:p14="http://schemas.microsoft.com/office/powerpoint/2010/main" val="552343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727</Words>
  <Application>Microsoft Office PowerPoint</Application>
  <PresentationFormat>A4 210 x 297 mm</PresentationFormat>
  <Paragraphs>103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BIZ UDPゴシック</vt:lpstr>
      <vt:lpstr>BIZ UDゴシック</vt:lpstr>
      <vt:lpstr>HGPｺﾞｼｯｸM</vt:lpstr>
      <vt:lpstr>UD デジタル 教科書体 NK-B</vt:lpstr>
      <vt:lpstr>UD デジタル 教科書体 NP-B</vt:lpstr>
      <vt:lpstr>UD デジタル 教科書体 N-R</vt:lpstr>
      <vt:lpstr>游ゴシック</vt:lpstr>
      <vt:lpstr>游ゴシック Light</vt:lpstr>
      <vt:lpstr>游明朝</vt:lpstr>
      <vt:lpstr>游明朝 Demibold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Junya Ito</dc:creator>
  <cp:lastModifiedBy>順哉 伊藤</cp:lastModifiedBy>
  <cp:revision>62</cp:revision>
  <cp:lastPrinted>2024-06-27T05:30:37Z</cp:lastPrinted>
  <dcterms:created xsi:type="dcterms:W3CDTF">2024-04-24T01:42:38Z</dcterms:created>
  <dcterms:modified xsi:type="dcterms:W3CDTF">2024-09-17T04:23:41Z</dcterms:modified>
</cp:coreProperties>
</file>